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3"/>
  </p:notesMasterIdLst>
  <p:handoutMasterIdLst>
    <p:handoutMasterId r:id="rId64"/>
  </p:handoutMasterIdLst>
  <p:sldIdLst>
    <p:sldId id="340" r:id="rId3"/>
    <p:sldId id="256" r:id="rId4"/>
    <p:sldId id="318" r:id="rId5"/>
    <p:sldId id="269" r:id="rId6"/>
    <p:sldId id="262" r:id="rId7"/>
    <p:sldId id="257" r:id="rId8"/>
    <p:sldId id="261" r:id="rId9"/>
    <p:sldId id="263" r:id="rId10"/>
    <p:sldId id="264" r:id="rId11"/>
    <p:sldId id="265" r:id="rId12"/>
    <p:sldId id="270" r:id="rId13"/>
    <p:sldId id="271" r:id="rId14"/>
    <p:sldId id="315" r:id="rId15"/>
    <p:sldId id="312" r:id="rId16"/>
    <p:sldId id="311" r:id="rId17"/>
    <p:sldId id="274" r:id="rId18"/>
    <p:sldId id="267" r:id="rId19"/>
    <p:sldId id="317" r:id="rId20"/>
    <p:sldId id="276" r:id="rId21"/>
    <p:sldId id="280" r:id="rId22"/>
    <p:sldId id="279" r:id="rId23"/>
    <p:sldId id="278" r:id="rId24"/>
    <p:sldId id="272" r:id="rId25"/>
    <p:sldId id="273" r:id="rId26"/>
    <p:sldId id="281" r:id="rId27"/>
    <p:sldId id="266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5" r:id="rId38"/>
    <p:sldId id="306" r:id="rId39"/>
    <p:sldId id="307" r:id="rId40"/>
    <p:sldId id="308" r:id="rId41"/>
    <p:sldId id="309" r:id="rId42"/>
    <p:sldId id="319" r:id="rId43"/>
    <p:sldId id="320" r:id="rId44"/>
    <p:sldId id="321" r:id="rId45"/>
    <p:sldId id="322" r:id="rId46"/>
    <p:sldId id="323" r:id="rId47"/>
    <p:sldId id="339" r:id="rId48"/>
    <p:sldId id="324" r:id="rId49"/>
    <p:sldId id="325" r:id="rId50"/>
    <p:sldId id="326" r:id="rId51"/>
    <p:sldId id="327" r:id="rId52"/>
    <p:sldId id="328" r:id="rId53"/>
    <p:sldId id="338" r:id="rId54"/>
    <p:sldId id="341" r:id="rId55"/>
    <p:sldId id="330" r:id="rId56"/>
    <p:sldId id="331" r:id="rId57"/>
    <p:sldId id="332" r:id="rId58"/>
    <p:sldId id="334" r:id="rId59"/>
    <p:sldId id="335" r:id="rId60"/>
    <p:sldId id="336" r:id="rId61"/>
    <p:sldId id="337" r:id="rId6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B5EE"/>
    <a:srgbClr val="006600"/>
    <a:srgbClr val="D60000"/>
    <a:srgbClr val="0E0092"/>
    <a:srgbClr val="1B00FE"/>
    <a:srgbClr val="FFFFFF"/>
    <a:srgbClr val="00A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3" autoAdjust="0"/>
    <p:restoredTop sz="94660"/>
  </p:normalViewPr>
  <p:slideViewPr>
    <p:cSldViewPr>
      <p:cViewPr varScale="1">
        <p:scale>
          <a:sx n="114" d="100"/>
          <a:sy n="114" d="100"/>
        </p:scale>
        <p:origin x="180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191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8AB00A04-B928-4005-81DA-DFEBA07724CF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30905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47876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Onions award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12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28566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13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59046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14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59046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Expectations for behavior</a:t>
            </a:r>
          </a:p>
          <a:p>
            <a:pPr lvl="0"/>
            <a:r>
              <a:rPr lang="en-US" dirty="0"/>
              <a:t>Begin the class with a check-in.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What is something good that happened to you since the last class?</a:t>
            </a:r>
          </a:p>
          <a:p>
            <a:pPr lvl="0"/>
            <a:r>
              <a:rPr lang="en-US" dirty="0"/>
              <a:t>What is distracting you from being fully present is class today?</a:t>
            </a:r>
          </a:p>
          <a:p>
            <a:pPr lvl="0"/>
            <a:r>
              <a:rPr lang="en-US" dirty="0"/>
              <a:t>Do you have any news to share with the class?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Thank you for your answer.  Does anyone want to add to that?</a:t>
            </a:r>
          </a:p>
          <a:p>
            <a:pPr lvl="0"/>
            <a:r>
              <a:rPr lang="en-US" dirty="0"/>
              <a:t>That’s an interesting idea.  What do the rest of you think about it?</a:t>
            </a:r>
          </a:p>
          <a:p>
            <a:pPr lvl="0"/>
            <a:r>
              <a:rPr lang="en-US" dirty="0"/>
              <a:t>That’s a controversial topic.  Does someone have a different point of view?  </a:t>
            </a:r>
          </a:p>
          <a:p>
            <a:pPr lvl="0"/>
            <a:r>
              <a:rPr lang="en-US" dirty="0"/>
              <a:t>Thanks for getting the discussion going.  </a:t>
            </a:r>
          </a:p>
          <a:p>
            <a:endParaRPr lang="en-US" dirty="0"/>
          </a:p>
          <a:p>
            <a:r>
              <a:rPr lang="en-US" dirty="0"/>
              <a:t>This is the good part.  Here are some suggestions for improvement.  </a:t>
            </a:r>
          </a:p>
          <a:p>
            <a:endParaRPr lang="en-US" dirty="0"/>
          </a:p>
          <a:p>
            <a:r>
              <a:rPr lang="en-US" dirty="0"/>
              <a:t>Provide alternate ways of completing assignments so students can build on strengths.  Alternate activities: Audio, Visual, Kinesthetic, Tactile</a:t>
            </a:r>
          </a:p>
          <a:p>
            <a:endParaRPr lang="en-US" dirty="0"/>
          </a:p>
          <a:p>
            <a:r>
              <a:rPr lang="en-US" dirty="0"/>
              <a:t>Keep it moving.  Change every 10-15 minutes.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15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21432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16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13094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17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14762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19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76593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61936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21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54954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68311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 goals:  I want to be happy in life.</a:t>
            </a:r>
          </a:p>
          <a:p>
            <a:endParaRPr lang="en-US" dirty="0"/>
          </a:p>
          <a:p>
            <a:r>
              <a:rPr lang="en-US" dirty="0"/>
              <a:t>Typical career choice:  I want a career that makes me happy.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4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96059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62446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24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46245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18977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57377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27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24191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81523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could write a journal with one good thing that happened each day, you would change your thought patterns to be more positive.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29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16610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30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34095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Hope for the future is one of the most important factors influencing future success.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31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070217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Sprinkle these activities out over time so you do not get tired of them.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32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06047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263468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of 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33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62458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34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79471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35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92429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 gratitude journal and at the end of the day write down things for which you are grateful or thankful.  Being grateful helps us to savor positive life experiences.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36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2438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Overthinking is focusing on yourself and your problems needlessly and excessively.  Examples:</a:t>
            </a:r>
          </a:p>
          <a:p>
            <a:r>
              <a:rPr lang="en-US" dirty="0"/>
              <a:t>Why am I so unhappy?</a:t>
            </a:r>
          </a:p>
          <a:p>
            <a:r>
              <a:rPr lang="en-US" dirty="0"/>
              <a:t>Why is life so unfair?</a:t>
            </a:r>
          </a:p>
          <a:p>
            <a:r>
              <a:rPr lang="en-US" dirty="0"/>
              <a:t>Why did he/she say that?</a:t>
            </a:r>
          </a:p>
          <a:p>
            <a:r>
              <a:rPr lang="en-US" dirty="0"/>
              <a:t>Overthinking increases sadness, decreases motivation and makes it difficult to take actions to make life better.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37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243907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Doing something kind for others increases your own personal happiness and satisfies your basic need for human connection.  </a:t>
            </a:r>
          </a:p>
          <a:p>
            <a:endParaRPr lang="en-US" dirty="0"/>
          </a:p>
          <a:p>
            <a:r>
              <a:rPr lang="en-US" dirty="0"/>
              <a:t>How about being courteous on the freeway?</a:t>
            </a:r>
          </a:p>
          <a:p>
            <a:r>
              <a:rPr lang="en-US" dirty="0"/>
              <a:t>Helping your elderly neighbor with yard work?</a:t>
            </a:r>
          </a:p>
          <a:p>
            <a:r>
              <a:rPr lang="en-US" dirty="0"/>
              <a:t>This often sets of a chain of events in which the person helped does something kind for someone else.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38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694403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toward your meaningful life goals is one of the most important things you can do to have a happy life.  Goals provide structure and meaning to our lives and improves self-esteem.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39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876820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Exercising helps to focus the mind by only paying attention to the task at hand.  </a:t>
            </a:r>
          </a:p>
          <a:p>
            <a:r>
              <a:rPr lang="en-US" dirty="0"/>
              <a:t>Increase longevity</a:t>
            </a:r>
          </a:p>
          <a:p>
            <a:r>
              <a:rPr lang="en-US" dirty="0"/>
              <a:t>Improve sleep</a:t>
            </a:r>
          </a:p>
          <a:p>
            <a:r>
              <a:rPr lang="en-US" dirty="0"/>
              <a:t>Keep brain healthy</a:t>
            </a:r>
          </a:p>
          <a:p>
            <a:r>
              <a:rPr lang="en-US" dirty="0"/>
              <a:t>Increase self-esteem</a:t>
            </a:r>
          </a:p>
          <a:p>
            <a:r>
              <a:rPr lang="en-US" dirty="0"/>
              <a:t>Provide a distraction from worries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40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2146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5796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7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2009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962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58008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Life is drawing without an eraser.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10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01964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 Art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0A04-B928-4005-81DA-DFEBA07724CF}" type="slidenum">
              <a:rPr lang="ru-RU" altLang="en-US" smtClean="0"/>
              <a:pPr/>
              <a:t>11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086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775" y="3141663"/>
            <a:ext cx="5903913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ru-RU" alt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3813175"/>
            <a:ext cx="5903913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 b="1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ru-RU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86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84888" y="1268413"/>
            <a:ext cx="1871662" cy="5472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268413"/>
            <a:ext cx="5464175" cy="5472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144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2679E2-0EB1-4EF1-A43E-7C662BF4791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33751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3E72-1212-4418-864B-4FA7D76DD2C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29881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AF01C-60DE-446F-87B2-2FD7FF18D94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8584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8175" y="1600200"/>
            <a:ext cx="33131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3688" y="1600200"/>
            <a:ext cx="33131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0AC782-5DDA-432C-9D82-3EB3A8CFC7D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93615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E4B59-E2B7-41B5-9465-036D07C0B85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03268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475AD-42AC-4AD8-91F5-ABA187947E9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97901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AAA5A-BBEF-4D48-BEC5-6C2F3E849F22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99567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B813A-B328-449B-88F7-2870EB3AF87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41980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4688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B09EB-9B3A-4024-BE34-9E9509B82754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59472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2C71F-22DE-441A-984D-E316BAB6AF0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35334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274638"/>
            <a:ext cx="169386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8175" y="274638"/>
            <a:ext cx="49323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5CF02-50BD-4105-B663-2DB9DB3DB8F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8493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672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3570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926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47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01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91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63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268413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74168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9613" y="274638"/>
            <a:ext cx="67071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175" y="1600200"/>
            <a:ext cx="67786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ru-RU" altLang="en-US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 altLang="en-US"/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EECDBE1C-72E0-4A0B-B8C3-B3ED7F423629}" type="slidenum">
              <a:rPr lang="ru-RU" altLang="en-US"/>
              <a:pPr/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76600"/>
            <a:ext cx="7416800" cy="508000"/>
          </a:xfrm>
        </p:spPr>
        <p:txBody>
          <a:bodyPr/>
          <a:lstStyle/>
          <a:p>
            <a:pPr algn="l"/>
            <a:r>
              <a:rPr lang="en-US" dirty="0"/>
              <a:t>Ice Breakers</a:t>
            </a:r>
            <a:br>
              <a:rPr lang="en-US" dirty="0"/>
            </a:br>
            <a:r>
              <a:rPr lang="en-US" dirty="0"/>
              <a:t>What is your name?</a:t>
            </a:r>
            <a:br>
              <a:rPr lang="en-US" dirty="0"/>
            </a:br>
            <a:r>
              <a:rPr lang="en-US" dirty="0"/>
              <a:t>Tell me something interesting about yourself.</a:t>
            </a:r>
          </a:p>
        </p:txBody>
      </p:sp>
    </p:spTree>
    <p:extLst>
      <p:ext uri="{BB962C8B-B14F-4D97-AF65-F5344CB8AC3E}">
        <p14:creationId xmlns:p14="http://schemas.microsoft.com/office/powerpoint/2010/main" val="1504093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38600"/>
            <a:ext cx="8229600" cy="508000"/>
          </a:xfrm>
        </p:spPr>
        <p:txBody>
          <a:bodyPr/>
          <a:lstStyle/>
          <a:p>
            <a:pPr algn="l"/>
            <a:r>
              <a:rPr lang="en-US" b="0" dirty="0"/>
              <a:t>Love and happiness is not reserved for the lucky or the strong.  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It can be attained by </a:t>
            </a:r>
            <a:r>
              <a:rPr lang="en-US" b="0" dirty="0">
                <a:solidFill>
                  <a:srgbClr val="FF0000"/>
                </a:solidFill>
              </a:rPr>
              <a:t>hard work </a:t>
            </a:r>
            <a:r>
              <a:rPr lang="en-US" b="0" dirty="0"/>
              <a:t>and may entail </a:t>
            </a:r>
            <a:r>
              <a:rPr lang="en-US" b="0" dirty="0">
                <a:solidFill>
                  <a:srgbClr val="FF0000"/>
                </a:solidFill>
              </a:rPr>
              <a:t>careful deliberation </a:t>
            </a:r>
            <a:r>
              <a:rPr lang="en-US" b="0" dirty="0"/>
              <a:t>and </a:t>
            </a:r>
            <a:r>
              <a:rPr lang="en-US" b="0" dirty="0">
                <a:solidFill>
                  <a:srgbClr val="FF0000"/>
                </a:solidFill>
              </a:rPr>
              <a:t>awkward action</a:t>
            </a:r>
            <a:r>
              <a:rPr lang="en-US" b="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704001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Positive Emotions Enhance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332037"/>
            <a:ext cx="6778625" cy="3382963"/>
          </a:xfrm>
        </p:spPr>
        <p:txBody>
          <a:bodyPr/>
          <a:lstStyle/>
          <a:p>
            <a:r>
              <a:rPr lang="en-US" dirty="0"/>
              <a:t>Better attention</a:t>
            </a:r>
          </a:p>
          <a:p>
            <a:r>
              <a:rPr lang="en-US" dirty="0"/>
              <a:t>Memory improvement</a:t>
            </a:r>
          </a:p>
          <a:p>
            <a:r>
              <a:rPr lang="en-US" dirty="0"/>
              <a:t>Greater verbal fluency</a:t>
            </a:r>
          </a:p>
          <a:p>
            <a:r>
              <a:rPr lang="en-US" dirty="0"/>
              <a:t>Increased openness to information</a:t>
            </a:r>
          </a:p>
        </p:txBody>
      </p:sp>
    </p:spTree>
    <p:extLst>
      <p:ext uri="{BB962C8B-B14F-4D97-AF65-F5344CB8AC3E}">
        <p14:creationId xmlns:p14="http://schemas.microsoft.com/office/powerpoint/2010/main" val="4014165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Emotions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Signal danger</a:t>
            </a:r>
          </a:p>
          <a:p>
            <a:r>
              <a:rPr lang="en-US" dirty="0"/>
              <a:t>Focus on the here and now to find safety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Positive emotions help to plan the future.  </a:t>
            </a:r>
          </a:p>
        </p:txBody>
      </p:sp>
    </p:spTree>
    <p:extLst>
      <p:ext uri="{BB962C8B-B14F-4D97-AF65-F5344CB8AC3E}">
        <p14:creationId xmlns:p14="http://schemas.microsoft.com/office/powerpoint/2010/main" val="3285266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7164387" cy="1143000"/>
          </a:xfrm>
        </p:spPr>
        <p:txBody>
          <a:bodyPr/>
          <a:lstStyle/>
          <a:p>
            <a:br>
              <a:rPr lang="en-US" sz="3200" dirty="0"/>
            </a:br>
            <a:r>
              <a:rPr lang="en-US" sz="3200" dirty="0"/>
              <a:t>Positive Psychology and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981200"/>
            <a:ext cx="6778625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Fear is the root of academic failure.</a:t>
            </a:r>
            <a:r>
              <a:rPr lang="en-US" dirty="0"/>
              <a:t>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inhibits new learning and blocks intrinsic motivation. 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23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7164387" cy="1143000"/>
          </a:xfrm>
        </p:spPr>
        <p:txBody>
          <a:bodyPr/>
          <a:lstStyle/>
          <a:p>
            <a:br>
              <a:rPr lang="en-US" sz="3200" dirty="0"/>
            </a:br>
            <a:r>
              <a:rPr lang="en-US" sz="3200" dirty="0"/>
              <a:t>Positive Psychology and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676400"/>
            <a:ext cx="6778625" cy="4525963"/>
          </a:xfrm>
        </p:spPr>
        <p:txBody>
          <a:bodyPr/>
          <a:lstStyle/>
          <a:p>
            <a:pPr marL="457200" indent="-457200"/>
            <a:r>
              <a:rPr lang="en-US" dirty="0"/>
              <a:t>Move from avoiding failure to expecting success.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Help students feel emotionally safe.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Encourage positive self-narrative.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88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274638"/>
            <a:ext cx="7164387" cy="1143000"/>
          </a:xfrm>
        </p:spPr>
        <p:txBody>
          <a:bodyPr/>
          <a:lstStyle/>
          <a:p>
            <a:r>
              <a:rPr lang="en-US" sz="3200" dirty="0"/>
              <a:t>Examples:</a:t>
            </a:r>
            <a:br>
              <a:rPr lang="en-US" sz="3200" dirty="0"/>
            </a:br>
            <a:r>
              <a:rPr lang="en-US" sz="3200" dirty="0"/>
              <a:t>  Using Psychology in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Setting the tone.</a:t>
            </a:r>
          </a:p>
          <a:p>
            <a:r>
              <a:rPr lang="en-US" dirty="0"/>
              <a:t>Start class on a positive note.</a:t>
            </a:r>
          </a:p>
          <a:p>
            <a:r>
              <a:rPr lang="en-US" dirty="0"/>
              <a:t>Responding to students.</a:t>
            </a:r>
          </a:p>
          <a:p>
            <a:r>
              <a:rPr lang="en-US" dirty="0"/>
              <a:t>Providing feedback on assignments.</a:t>
            </a:r>
          </a:p>
          <a:p>
            <a:r>
              <a:rPr lang="en-US" dirty="0"/>
              <a:t>Build on strengths. </a:t>
            </a:r>
          </a:p>
          <a:p>
            <a:r>
              <a:rPr lang="en-US" dirty="0"/>
              <a:t>Build interest. </a:t>
            </a:r>
          </a:p>
        </p:txBody>
      </p:sp>
    </p:spTree>
    <p:extLst>
      <p:ext uri="{BB962C8B-B14F-4D97-AF65-F5344CB8AC3E}">
        <p14:creationId xmlns:p14="http://schemas.microsoft.com/office/powerpoint/2010/main" val="1205074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657600"/>
            <a:ext cx="7416800" cy="508000"/>
          </a:xfrm>
        </p:spPr>
        <p:txBody>
          <a:bodyPr/>
          <a:lstStyle/>
          <a:p>
            <a:pPr algn="ctr"/>
            <a:r>
              <a:rPr lang="en-US" dirty="0"/>
              <a:t>Happiness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 field within positive psychology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91000" y="56388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Highlights from </a:t>
            </a:r>
            <a:r>
              <a:rPr lang="en-US" i="1" dirty="0"/>
              <a:t>Authentic Happiness</a:t>
            </a:r>
            <a:r>
              <a:rPr lang="en-US" dirty="0"/>
              <a:t> by Martin Seligman</a:t>
            </a:r>
          </a:p>
        </p:txBody>
      </p:sp>
    </p:spTree>
    <p:extLst>
      <p:ext uri="{BB962C8B-B14F-4D97-AF65-F5344CB8AC3E}">
        <p14:creationId xmlns:p14="http://schemas.microsoft.com/office/powerpoint/2010/main" val="184270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Happiness is . . 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Think</a:t>
            </a:r>
          </a:p>
          <a:p>
            <a:pPr marL="0" indent="0">
              <a:buNone/>
            </a:pPr>
            <a:r>
              <a:rPr lang="en-US" dirty="0"/>
              <a:t>Pair </a:t>
            </a:r>
          </a:p>
          <a:p>
            <a:pPr marL="0" indent="0">
              <a:buNone/>
            </a:pPr>
            <a:r>
              <a:rPr lang="en-US" dirty="0"/>
              <a:t>Share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Besides friends and family, happiness is . . . .</a:t>
            </a:r>
          </a:p>
        </p:txBody>
      </p:sp>
    </p:spTree>
    <p:extLst>
      <p:ext uri="{BB962C8B-B14F-4D97-AF65-F5344CB8AC3E}">
        <p14:creationId xmlns:p14="http://schemas.microsoft.com/office/powerpoint/2010/main" val="1416702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29000"/>
            <a:ext cx="7416800" cy="508000"/>
          </a:xfrm>
        </p:spPr>
        <p:txBody>
          <a:bodyPr/>
          <a:lstStyle/>
          <a:p>
            <a:pPr algn="l"/>
            <a:r>
              <a:rPr lang="en-US" dirty="0"/>
              <a:t>Many students confuse </a:t>
            </a:r>
            <a:br>
              <a:rPr lang="en-US" dirty="0"/>
            </a:br>
            <a:r>
              <a:rPr lang="en-US" dirty="0"/>
              <a:t>hedonism with happiness.</a:t>
            </a:r>
          </a:p>
        </p:txBody>
      </p:sp>
    </p:spTree>
    <p:extLst>
      <p:ext uri="{BB962C8B-B14F-4D97-AF65-F5344CB8AC3E}">
        <p14:creationId xmlns:p14="http://schemas.microsoft.com/office/powerpoint/2010/main" val="1130644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172" y="2057400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Hedonism Vs. Happiness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281" y="33528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Hedonism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784" y="4114800"/>
            <a:ext cx="4040188" cy="1787525"/>
          </a:xfrm>
        </p:spPr>
        <p:txBody>
          <a:bodyPr/>
          <a:lstStyle/>
          <a:p>
            <a:r>
              <a:rPr lang="en-US" dirty="0"/>
              <a:t>Maximizing pleasure and minimizing pain</a:t>
            </a:r>
          </a:p>
          <a:p>
            <a:r>
              <a:rPr lang="en-US" dirty="0"/>
              <a:t>Immediate gratification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33528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Happiness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41775" cy="1711325"/>
          </a:xfrm>
        </p:spPr>
        <p:txBody>
          <a:bodyPr/>
          <a:lstStyle/>
          <a:p>
            <a:r>
              <a:rPr lang="en-US" dirty="0"/>
              <a:t>Identifying one’s values and acting on them</a:t>
            </a:r>
          </a:p>
          <a:p>
            <a:r>
              <a:rPr lang="en-US" dirty="0"/>
              <a:t>Self-actualization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10472" y="61722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Maybe life involves a little of both, but not hedonism only.</a:t>
            </a:r>
          </a:p>
        </p:txBody>
      </p:sp>
    </p:spTree>
    <p:extLst>
      <p:ext uri="{BB962C8B-B14F-4D97-AF65-F5344CB8AC3E}">
        <p14:creationId xmlns:p14="http://schemas.microsoft.com/office/powerpoint/2010/main" val="1370272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457200" y="5867400"/>
            <a:ext cx="8212138" cy="647700"/>
          </a:xfrm>
        </p:spPr>
        <p:txBody>
          <a:bodyPr/>
          <a:lstStyle/>
          <a:p>
            <a:pPr algn="ctr"/>
            <a:r>
              <a:rPr lang="en-US" altLang="en-US" sz="2400" dirty="0"/>
              <a:t>Using Positive Psychology</a:t>
            </a:r>
            <a:br>
              <a:rPr lang="en-US" altLang="en-US" sz="2400" dirty="0"/>
            </a:br>
            <a:r>
              <a:rPr lang="en-US" altLang="en-US" sz="2400" dirty="0"/>
              <a:t>to Enhance Student Success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6477000"/>
            <a:ext cx="3527425" cy="503238"/>
          </a:xfrm>
        </p:spPr>
        <p:txBody>
          <a:bodyPr/>
          <a:lstStyle/>
          <a:p>
            <a:r>
              <a:rPr lang="en-US" altLang="en-US" sz="2000" dirty="0"/>
              <a:t>Dr. Marsha Fralick</a:t>
            </a:r>
            <a:endParaRPr lang="uk-UA" alt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38400"/>
            <a:ext cx="7416800" cy="508000"/>
          </a:xfrm>
        </p:spPr>
        <p:txBody>
          <a:bodyPr/>
          <a:lstStyle/>
          <a:p>
            <a:pPr algn="l"/>
            <a:r>
              <a:rPr lang="en-US" sz="2800" dirty="0"/>
              <a:t>Hedonist Adaptation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429000"/>
            <a:ext cx="7416800" cy="3124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assume that more material possessions will make us happy, but the more material possessions, the greater the expectations, and we no longer appreciate what we have.  </a:t>
            </a:r>
          </a:p>
        </p:txBody>
      </p:sp>
    </p:spTree>
    <p:extLst>
      <p:ext uri="{BB962C8B-B14F-4D97-AF65-F5344CB8AC3E}">
        <p14:creationId xmlns:p14="http://schemas.microsoft.com/office/powerpoint/2010/main" val="3591816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19400"/>
            <a:ext cx="8229600" cy="508000"/>
          </a:xfrm>
        </p:spPr>
        <p:txBody>
          <a:bodyPr/>
          <a:lstStyle/>
          <a:p>
            <a:pPr algn="l"/>
            <a:r>
              <a:rPr lang="en-US" b="0" dirty="0"/>
              <a:t>Hedonism is a shortcut to happiness that leaves us feeling empty.  </a:t>
            </a:r>
          </a:p>
        </p:txBody>
      </p:sp>
    </p:spTree>
    <p:extLst>
      <p:ext uri="{BB962C8B-B14F-4D97-AF65-F5344CB8AC3E}">
        <p14:creationId xmlns:p14="http://schemas.microsoft.com/office/powerpoint/2010/main" val="2841370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8229600" cy="508000"/>
          </a:xfrm>
        </p:spPr>
        <p:txBody>
          <a:bodyPr/>
          <a:lstStyle/>
          <a:p>
            <a:pPr algn="l"/>
            <a:r>
              <a:rPr lang="en-US" b="0" dirty="0"/>
              <a:t>Real happiness comes from identifying, cultivating and using your personal strengths in work, love, play and parenting.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                   </a:t>
            </a:r>
            <a:r>
              <a:rPr lang="en-US" sz="2400" dirty="0"/>
              <a:t>-</a:t>
            </a:r>
            <a:r>
              <a:rPr lang="en-US" sz="2400" b="0" dirty="0"/>
              <a:t>Martin Seligman</a:t>
            </a:r>
            <a:br>
              <a:rPr lang="en-US" sz="2400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43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in the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600200"/>
            <a:ext cx="6778625" cy="4525963"/>
          </a:xfrm>
        </p:spPr>
        <p:txBody>
          <a:bodyPr/>
          <a:lstStyle/>
          <a:p>
            <a:r>
              <a:rPr lang="en-US" dirty="0"/>
              <a:t>Related to happiness</a:t>
            </a:r>
          </a:p>
          <a:p>
            <a:r>
              <a:rPr lang="en-US" dirty="0"/>
              <a:t>Sports: </a:t>
            </a:r>
          </a:p>
          <a:p>
            <a:pPr marL="0" indent="0">
              <a:buNone/>
            </a:pPr>
            <a:r>
              <a:rPr lang="en-US" dirty="0"/>
              <a:t>“Being in the zone”</a:t>
            </a:r>
          </a:p>
          <a:p>
            <a:r>
              <a:rPr lang="en-US" dirty="0"/>
              <a:t>The psychological state that accompanies highly engaging activities</a:t>
            </a:r>
          </a:p>
          <a:p>
            <a:r>
              <a:rPr lang="en-US" dirty="0"/>
              <a:t>Engagement!</a:t>
            </a:r>
          </a:p>
        </p:txBody>
      </p:sp>
      <p:pic>
        <p:nvPicPr>
          <p:cNvPr id="1026" name="Picture 2" descr="mens basketb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688" y="4972639"/>
            <a:ext cx="3031661" cy="18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enn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667" y="1905000"/>
            <a:ext cx="2392682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403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in the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175" y="1600200"/>
            <a:ext cx="7083425" cy="4525963"/>
          </a:xfrm>
        </p:spPr>
        <p:txBody>
          <a:bodyPr/>
          <a:lstStyle/>
          <a:p>
            <a:r>
              <a:rPr lang="en-US" dirty="0"/>
              <a:t>Most likely to occur when there is optimal balance between skill and challenge</a:t>
            </a:r>
          </a:p>
          <a:p>
            <a:endParaRPr lang="en-US" dirty="0"/>
          </a:p>
          <a:p>
            <a:r>
              <a:rPr lang="en-US" dirty="0"/>
              <a:t>These activities leave us invigorated and satisfied</a:t>
            </a:r>
          </a:p>
          <a:p>
            <a:endParaRPr lang="en-US" dirty="0"/>
          </a:p>
          <a:p>
            <a:r>
              <a:rPr lang="en-US" dirty="0"/>
              <a:t>Result in positive emotions</a:t>
            </a:r>
          </a:p>
        </p:txBody>
      </p:sp>
    </p:spTree>
    <p:extLst>
      <p:ext uri="{BB962C8B-B14F-4D97-AF65-F5344CB8AC3E}">
        <p14:creationId xmlns:p14="http://schemas.microsoft.com/office/powerpoint/2010/main" val="66712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Formula for Happiness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6778625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D60000"/>
                </a:solidFill>
              </a:rPr>
              <a:t> Happiness = S + C + V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D60000"/>
                </a:solidFill>
              </a:rPr>
              <a:t>S</a:t>
            </a:r>
            <a:r>
              <a:rPr lang="en-US" dirty="0"/>
              <a:t>: Set Range:50% determined by heredity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>
                <a:solidFill>
                  <a:srgbClr val="D60000"/>
                </a:solidFill>
              </a:rPr>
              <a:t>C</a:t>
            </a:r>
            <a:r>
              <a:rPr lang="en-US" dirty="0"/>
              <a:t>:Circumstances: about 10% of happiness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>
                <a:solidFill>
                  <a:srgbClr val="D60000"/>
                </a:solidFill>
              </a:rPr>
              <a:t>V</a:t>
            </a:r>
            <a:r>
              <a:rPr lang="en-US" dirty="0"/>
              <a:t>: Voluntary Control: 40% of happiness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146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Good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Think</a:t>
            </a:r>
          </a:p>
          <a:p>
            <a:pPr marL="0" indent="0">
              <a:buNone/>
            </a:pPr>
            <a:r>
              <a:rPr lang="en-US" dirty="0"/>
              <a:t>Pair</a:t>
            </a:r>
          </a:p>
          <a:p>
            <a:pPr marL="0" indent="0">
              <a:buNone/>
            </a:pPr>
            <a:r>
              <a:rPr lang="en-US" dirty="0"/>
              <a:t>Share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D60000"/>
                </a:solidFill>
              </a:rPr>
              <a:t>What are 3 good things that happened last week?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38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19400"/>
            <a:ext cx="8534400" cy="508000"/>
          </a:xfrm>
        </p:spPr>
        <p:txBody>
          <a:bodyPr/>
          <a:lstStyle/>
          <a:p>
            <a:pPr algn="ctr"/>
            <a:r>
              <a:rPr lang="en-US" b="0" dirty="0"/>
              <a:t>Suggestions for Improving Happiness</a:t>
            </a:r>
          </a:p>
        </p:txBody>
      </p:sp>
    </p:spTree>
    <p:extLst>
      <p:ext uri="{BB962C8B-B14F-4D97-AF65-F5344CB8AC3E}">
        <p14:creationId xmlns:p14="http://schemas.microsoft.com/office/powerpoint/2010/main" val="3552399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38"/>
            <a:ext cx="9155784" cy="6866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524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Realize that the past does not determine your future.  The future is open to new possibilities.</a:t>
            </a:r>
          </a:p>
        </p:txBody>
      </p:sp>
    </p:spTree>
    <p:extLst>
      <p:ext uri="{BB962C8B-B14F-4D97-AF65-F5344CB8AC3E}">
        <p14:creationId xmlns:p14="http://schemas.microsoft.com/office/powerpoint/2010/main" val="1166355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228600"/>
            <a:ext cx="8153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 grateful for the good events of the past and place less emphasis on the bad events.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21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733800"/>
            <a:ext cx="8001000" cy="508000"/>
          </a:xfrm>
        </p:spPr>
        <p:txBody>
          <a:bodyPr/>
          <a:lstStyle/>
          <a:p>
            <a:pPr algn="ctr"/>
            <a:r>
              <a:rPr lang="en-US" dirty="0"/>
              <a:t>PowerPoint and Handouts</a:t>
            </a:r>
            <a:br>
              <a:rPr lang="en-US" dirty="0"/>
            </a:br>
            <a:r>
              <a:rPr lang="en-US" dirty="0"/>
              <a:t>posted online at:</a:t>
            </a:r>
            <a:br>
              <a:rPr lang="en-US" dirty="0"/>
            </a:br>
            <a:r>
              <a:rPr lang="en-US" sz="2400" dirty="0">
                <a:solidFill>
                  <a:srgbClr val="FF0000"/>
                </a:solidFill>
              </a:rPr>
              <a:t>http://www.collegesuccess1.com/spc.html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See Handout</a:t>
            </a:r>
          </a:p>
        </p:txBody>
      </p:sp>
    </p:spTree>
    <p:extLst>
      <p:ext uri="{BB962C8B-B14F-4D97-AF65-F5344CB8AC3E}">
        <p14:creationId xmlns:p14="http://schemas.microsoft.com/office/powerpoint/2010/main" val="1582086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54" y="0"/>
            <a:ext cx="95353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225" y="221530"/>
            <a:ext cx="7772400" cy="135421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Build positive emotions through forgiving and forgetting.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55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1000"/>
            <a:ext cx="6553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Work on increasing optimism and hope for the future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509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1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5638800"/>
            <a:ext cx="5791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Find activities that make you happy and engage in them.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20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8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286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Take the time to savor the happy times.  Make mental photographs of happy times so you can think of them later.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85692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61722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Take time to enjoy the present moment.</a:t>
            </a:r>
          </a:p>
        </p:txBody>
      </p:sp>
    </p:spTree>
    <p:extLst>
      <p:ext uri="{BB962C8B-B14F-4D97-AF65-F5344CB8AC3E}">
        <p14:creationId xmlns:p14="http://schemas.microsoft.com/office/powerpoint/2010/main" val="2132900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0198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Build more flow into your life.  </a:t>
            </a:r>
          </a:p>
        </p:txBody>
      </p:sp>
    </p:spTree>
    <p:extLst>
      <p:ext uri="{BB962C8B-B14F-4D97-AF65-F5344CB8AC3E}">
        <p14:creationId xmlns:p14="http://schemas.microsoft.com/office/powerpoint/2010/main" val="3958086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524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Express gratitude.  </a:t>
            </a:r>
          </a:p>
        </p:txBody>
      </p:sp>
    </p:spTree>
    <p:extLst>
      <p:ext uri="{BB962C8B-B14F-4D97-AF65-F5344CB8AC3E}">
        <p14:creationId xmlns:p14="http://schemas.microsoft.com/office/powerpoint/2010/main" val="381097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612" y="609600"/>
            <a:ext cx="624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Avoid over-thinking and social comparison.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29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Practice acts of kindness.</a:t>
            </a:r>
          </a:p>
        </p:txBody>
      </p:sp>
    </p:spTree>
    <p:extLst>
      <p:ext uri="{BB962C8B-B14F-4D97-AF65-F5344CB8AC3E}">
        <p14:creationId xmlns:p14="http://schemas.microsoft.com/office/powerpoint/2010/main" val="2104229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83"/>
            <a:ext cx="9159711" cy="6869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Commit to accomplishing your goals.  </a:t>
            </a:r>
          </a:p>
        </p:txBody>
      </p:sp>
    </p:spTree>
    <p:extLst>
      <p:ext uri="{BB962C8B-B14F-4D97-AF65-F5344CB8AC3E}">
        <p14:creationId xmlns:p14="http://schemas.microsoft.com/office/powerpoint/2010/main" val="275810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838200"/>
            <a:ext cx="6778625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does it relate to student success?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62200"/>
            <a:ext cx="53848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094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31" y="0"/>
            <a:ext cx="4800600" cy="369332"/>
          </a:xfrm>
          <a:prstGeom prst="rect">
            <a:avLst/>
          </a:prstGeom>
          <a:solidFill>
            <a:srgbClr val="86B5EE"/>
          </a:solidFill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38" y="990600"/>
            <a:ext cx="4133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Take care of your body.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5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84666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Maintain a healthy lifestyle.</a:t>
            </a:r>
          </a:p>
        </p:txBody>
      </p:sp>
    </p:spTree>
    <p:extLst>
      <p:ext uri="{BB962C8B-B14F-4D97-AF65-F5344CB8AC3E}">
        <p14:creationId xmlns:p14="http://schemas.microsoft.com/office/powerpoint/2010/main" val="376294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5722414"/>
            <a:ext cx="8153400" cy="1109662"/>
          </a:xfrm>
        </p:spPr>
        <p:txBody>
          <a:bodyPr/>
          <a:lstStyle/>
          <a:p>
            <a:r>
              <a:rPr lang="en-US" dirty="0"/>
              <a:t>Improving Retention and Success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2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19400"/>
            <a:ext cx="7416800" cy="508000"/>
          </a:xfrm>
        </p:spPr>
        <p:txBody>
          <a:bodyPr/>
          <a:lstStyle/>
          <a:p>
            <a:pPr algn="ctr"/>
            <a:r>
              <a:rPr lang="en-US" dirty="0"/>
              <a:t>Making the Most of the First Week of Your Course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886200"/>
            <a:ext cx="3911600" cy="261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707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0"/>
            <a:ext cx="7416800" cy="508000"/>
          </a:xfrm>
        </p:spPr>
        <p:txBody>
          <a:bodyPr/>
          <a:lstStyle/>
          <a:p>
            <a:pPr algn="ctr"/>
            <a:r>
              <a:rPr lang="en-US" dirty="0"/>
              <a:t>The first week sets the stage for all that follows.</a:t>
            </a:r>
          </a:p>
        </p:txBody>
      </p:sp>
    </p:spTree>
    <p:extLst>
      <p:ext uri="{BB962C8B-B14F-4D97-AF65-F5344CB8AC3E}">
        <p14:creationId xmlns:p14="http://schemas.microsoft.com/office/powerpoint/2010/main" val="27363217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447800"/>
            <a:ext cx="6778625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Do an engaging and enjoyable activity so that students leave the first class with enthusiasm for the course.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Snowball Activity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32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6707187" cy="944562"/>
          </a:xfrm>
        </p:spPr>
        <p:txBody>
          <a:bodyPr/>
          <a:lstStyle/>
          <a:p>
            <a:r>
              <a:rPr lang="en-US" dirty="0"/>
              <a:t>Pace Your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43000"/>
            <a:ext cx="6778625" cy="4525963"/>
          </a:xfrm>
        </p:spPr>
        <p:txBody>
          <a:bodyPr/>
          <a:lstStyle/>
          <a:p>
            <a:r>
              <a:rPr lang="en-US" dirty="0"/>
              <a:t>Spend no more than 10-15 minutes on any one activity.</a:t>
            </a:r>
          </a:p>
          <a:p>
            <a:r>
              <a:rPr lang="en-US" dirty="0"/>
              <a:t>Plan activities that require student interaction.</a:t>
            </a:r>
          </a:p>
          <a:p>
            <a:r>
              <a:rPr lang="en-US" dirty="0"/>
              <a:t>Move them out of their seats.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038600"/>
            <a:ext cx="410995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1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676400"/>
            <a:ext cx="6707187" cy="1143000"/>
          </a:xfrm>
        </p:spPr>
        <p:txBody>
          <a:bodyPr/>
          <a:lstStyle/>
          <a:p>
            <a:pPr algn="l"/>
            <a:r>
              <a:rPr lang="en-US" dirty="0"/>
              <a:t>Student Engagement</a:t>
            </a:r>
            <a:br>
              <a:rPr lang="en-US" dirty="0"/>
            </a:br>
            <a:r>
              <a:rPr lang="en-US" dirty="0"/>
              <a:t>Effective Groups: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Preview the Topic</a:t>
            </a:r>
          </a:p>
        </p:txBody>
      </p:sp>
    </p:spTree>
    <p:extLst>
      <p:ext uri="{BB962C8B-B14F-4D97-AF65-F5344CB8AC3E}">
        <p14:creationId xmlns:p14="http://schemas.microsoft.com/office/powerpoint/2010/main" val="1702968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Supportive Learning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Positive feedback:</a:t>
            </a:r>
          </a:p>
          <a:p>
            <a:pPr marL="0" indent="0">
              <a:buNone/>
            </a:pPr>
            <a:r>
              <a:rPr lang="en-US" dirty="0"/>
              <a:t>   Examples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/>
              <a:t>I believe that students learn better in a positive and supportive environment.  It is my goal to be supportive of your learning and encourage you to be supportive and respectful of other students.</a:t>
            </a:r>
          </a:p>
        </p:txBody>
      </p:sp>
    </p:spTree>
    <p:extLst>
      <p:ext uri="{BB962C8B-B14F-4D97-AF65-F5344CB8AC3E}">
        <p14:creationId xmlns:p14="http://schemas.microsoft.com/office/powerpoint/2010/main" val="24660455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Introduce Yourself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Your educational journey</a:t>
            </a:r>
          </a:p>
          <a:p>
            <a:r>
              <a:rPr lang="en-US" sz="2800" dirty="0"/>
              <a:t>Your most important values</a:t>
            </a:r>
          </a:p>
          <a:p>
            <a:r>
              <a:rPr lang="en-US" sz="2800" dirty="0"/>
              <a:t>Why you enjoy teaching this course</a:t>
            </a:r>
          </a:p>
          <a:p>
            <a:r>
              <a:rPr lang="en-US" sz="2800" dirty="0"/>
              <a:t>What you hope students learn in the course</a:t>
            </a:r>
          </a:p>
          <a:p>
            <a:r>
              <a:rPr lang="en-US" sz="2800" dirty="0"/>
              <a:t>Your professional experience</a:t>
            </a:r>
          </a:p>
          <a:p>
            <a:r>
              <a:rPr lang="en-US" sz="2800" dirty="0"/>
              <a:t>Your favorite inspirational quote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Keep it short!</a:t>
            </a:r>
          </a:p>
        </p:txBody>
      </p:sp>
    </p:spTree>
    <p:extLst>
      <p:ext uri="{BB962C8B-B14F-4D97-AF65-F5344CB8AC3E}">
        <p14:creationId xmlns:p14="http://schemas.microsoft.com/office/powerpoint/2010/main" val="3056950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Get to know your students and help students get to know one another.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5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382000" cy="508000"/>
          </a:xfrm>
        </p:spPr>
        <p:txBody>
          <a:bodyPr/>
          <a:lstStyle/>
          <a:p>
            <a:pPr algn="ctr"/>
            <a:r>
              <a:rPr lang="en-US" dirty="0"/>
              <a:t>What is positive psychology?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44196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Highlights from: </a:t>
            </a:r>
            <a:r>
              <a:rPr lang="en-US" i="1" dirty="0"/>
              <a:t>A Primer in Positive Psychology</a:t>
            </a:r>
            <a:r>
              <a:rPr lang="en-US" dirty="0"/>
              <a:t> by Christopher Peterson</a:t>
            </a:r>
          </a:p>
        </p:txBody>
      </p:sp>
    </p:spTree>
    <p:extLst>
      <p:ext uri="{BB962C8B-B14F-4D97-AF65-F5344CB8AC3E}">
        <p14:creationId xmlns:p14="http://schemas.microsoft.com/office/powerpoint/2010/main" val="2162167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Don’t read your syllabus to the class!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some interesting ways to present your syllabus?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Think, Pair, Share</a:t>
            </a:r>
          </a:p>
        </p:txBody>
      </p:sp>
    </p:spTree>
    <p:extLst>
      <p:ext uri="{BB962C8B-B14F-4D97-AF65-F5344CB8AC3E}">
        <p14:creationId xmlns:p14="http://schemas.microsoft.com/office/powerpoint/2010/main" val="26167370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Set the standards for appropriate behavior and enforce them </a:t>
            </a:r>
            <a:r>
              <a:rPr lang="en-US" dirty="0">
                <a:solidFill>
                  <a:srgbClr val="FF0000"/>
                </a:solidFill>
              </a:rPr>
              <a:t>from the first day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93821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676400"/>
            <a:ext cx="6707187" cy="1143000"/>
          </a:xfrm>
        </p:spPr>
        <p:txBody>
          <a:bodyPr/>
          <a:lstStyle/>
          <a:p>
            <a:pPr algn="l"/>
            <a:r>
              <a:rPr lang="en-US" dirty="0"/>
              <a:t>Improving Attendance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Free writing</a:t>
            </a:r>
          </a:p>
        </p:txBody>
      </p:sp>
    </p:spTree>
    <p:extLst>
      <p:ext uri="{BB962C8B-B14F-4D97-AF65-F5344CB8AC3E}">
        <p14:creationId xmlns:p14="http://schemas.microsoft.com/office/powerpoint/2010/main" val="40319923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Critical Period: The first 2 weeks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Attendance</a:t>
            </a:r>
          </a:p>
          <a:p>
            <a:r>
              <a:rPr lang="en-US" dirty="0"/>
              <a:t>Engagement</a:t>
            </a:r>
          </a:p>
          <a:p>
            <a:r>
              <a:rPr lang="en-US" dirty="0"/>
              <a:t>Completion of the first assignment</a:t>
            </a:r>
          </a:p>
          <a:p>
            <a:r>
              <a:rPr lang="en-US" dirty="0"/>
              <a:t>Follow-up for those who have not completed it</a:t>
            </a:r>
          </a:p>
        </p:txBody>
      </p:sp>
    </p:spTree>
    <p:extLst>
      <p:ext uri="{BB962C8B-B14F-4D97-AF65-F5344CB8AC3E}">
        <p14:creationId xmlns:p14="http://schemas.microsoft.com/office/powerpoint/2010/main" val="14026669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5713773"/>
            <a:ext cx="8915400" cy="1109662"/>
          </a:xfrm>
        </p:spPr>
        <p:txBody>
          <a:bodyPr/>
          <a:lstStyle/>
          <a:p>
            <a:pPr algn="ctr"/>
            <a:r>
              <a:rPr lang="en-US" dirty="0"/>
              <a:t>Flipping Your Classroom to Improve Student Success and Engagement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675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7416800" cy="508000"/>
          </a:xfrm>
        </p:spPr>
        <p:txBody>
          <a:bodyPr/>
          <a:lstStyle/>
          <a:p>
            <a:pPr algn="ctr"/>
            <a:r>
              <a:rPr lang="en-US" dirty="0"/>
              <a:t>What is a flipped classroom?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76600"/>
            <a:ext cx="4765793" cy="316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237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19200"/>
            <a:ext cx="7416800" cy="508000"/>
          </a:xfrm>
        </p:spPr>
        <p:txBody>
          <a:bodyPr/>
          <a:lstStyle/>
          <a:p>
            <a:pPr algn="l"/>
            <a:r>
              <a:rPr lang="en-US" dirty="0"/>
              <a:t>It involves rearranging the typical events in a classroom.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" y="2776746"/>
            <a:ext cx="9143999" cy="28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387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038600"/>
            <a:ext cx="7416800" cy="508000"/>
          </a:xfrm>
        </p:spPr>
        <p:txBody>
          <a:bodyPr/>
          <a:lstStyle/>
          <a:p>
            <a:pPr algn="l"/>
            <a:r>
              <a:rPr lang="en-US" dirty="0"/>
              <a:t>Key Idea: Read the assignments before the class begins.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Verify that the reading has been done.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0905" cy="245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406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0"/>
            <a:ext cx="7416800" cy="508000"/>
          </a:xfrm>
        </p:spPr>
        <p:txBody>
          <a:bodyPr/>
          <a:lstStyle/>
          <a:p>
            <a:pPr algn="ctr"/>
            <a:r>
              <a:rPr lang="en-US" dirty="0"/>
              <a:t>Benefits for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95600"/>
            <a:ext cx="7416800" cy="3962400"/>
          </a:xfrm>
        </p:spPr>
        <p:txBody>
          <a:bodyPr/>
          <a:lstStyle/>
          <a:p>
            <a:r>
              <a:rPr lang="en-US" dirty="0"/>
              <a:t>More actively engaged in learning</a:t>
            </a:r>
          </a:p>
          <a:p>
            <a:r>
              <a:rPr lang="en-US" dirty="0"/>
              <a:t>Assume more responsibility for their learning</a:t>
            </a:r>
          </a:p>
          <a:p>
            <a:r>
              <a:rPr lang="en-US" dirty="0"/>
              <a:t>More opportunity for practice and learning from others</a:t>
            </a:r>
          </a:p>
          <a:p>
            <a:r>
              <a:rPr lang="en-US" dirty="0"/>
              <a:t>Get in the habit of pre-reading textbooks which is critical in more challenging courses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2952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760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7416800" cy="508000"/>
          </a:xfrm>
        </p:spPr>
        <p:txBody>
          <a:bodyPr/>
          <a:lstStyle/>
          <a:p>
            <a:pPr algn="ctr"/>
            <a:r>
              <a:rPr lang="en-US" dirty="0"/>
              <a:t>Benefits for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200400"/>
            <a:ext cx="7416800" cy="3184525"/>
          </a:xfrm>
        </p:spPr>
        <p:txBody>
          <a:bodyPr/>
          <a:lstStyle/>
          <a:p>
            <a:r>
              <a:rPr lang="en-US" dirty="0"/>
              <a:t>Change roles from lecturer to coach or guide</a:t>
            </a:r>
          </a:p>
          <a:p>
            <a:r>
              <a:rPr lang="en-US" dirty="0"/>
              <a:t>Freed from repetitive classroom lectures</a:t>
            </a:r>
          </a:p>
          <a:p>
            <a:r>
              <a:rPr lang="en-US" dirty="0"/>
              <a:t>Additional time for collaborative learning and social interaction</a:t>
            </a:r>
          </a:p>
        </p:txBody>
      </p:sp>
    </p:spTree>
    <p:extLst>
      <p:ext uri="{BB962C8B-B14F-4D97-AF65-F5344CB8AC3E}">
        <p14:creationId xmlns:p14="http://schemas.microsoft.com/office/powerpoint/2010/main" val="904990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137525" cy="460851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ko-KR" sz="2000" dirty="0">
              <a:solidFill>
                <a:srgbClr val="0E0092"/>
              </a:solidFill>
              <a:ea typeface="굴림" charset="-127"/>
            </a:endParaRPr>
          </a:p>
          <a:p>
            <a:pPr>
              <a:lnSpc>
                <a:spcPct val="90000"/>
              </a:lnSpc>
            </a:pPr>
            <a:endParaRPr lang="en-US" altLang="ko-KR" sz="2000" dirty="0">
              <a:ea typeface="굴림" charset="-127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ko-KR" sz="2000" dirty="0">
              <a:ea typeface="굴림" charset="-127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ko-KR" sz="4000" dirty="0">
                <a:solidFill>
                  <a:srgbClr val="0E0092"/>
                </a:solidFill>
                <a:ea typeface="굴림" charset="-127"/>
              </a:rPr>
              <a:t>Positive psychology is the scientific study of what goes right in life.  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ko-KR" sz="2000" dirty="0">
              <a:ea typeface="굴림" charset="-127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ko-KR" sz="20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ko-KR" sz="2000" dirty="0">
                <a:ea typeface="굴림" charset="-127"/>
              </a:rPr>
              <a:t>Named by Martin Seligman, president of the American Psychological Association, 1998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ko-KR" sz="2000" dirty="0">
              <a:ea typeface="굴림" charset="-127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505200"/>
            <a:ext cx="7416800" cy="508000"/>
          </a:xfrm>
        </p:spPr>
        <p:txBody>
          <a:bodyPr/>
          <a:lstStyle/>
          <a:p>
            <a:pPr algn="ctr"/>
            <a:r>
              <a:rPr lang="en-US" dirty="0"/>
              <a:t>What did you like?</a:t>
            </a:r>
            <a:br>
              <a:rPr lang="en-US" dirty="0"/>
            </a:br>
            <a:r>
              <a:rPr lang="en-US" dirty="0"/>
              <a:t>What can you use next semester?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Think, Pair, Share</a:t>
            </a:r>
          </a:p>
        </p:txBody>
      </p:sp>
    </p:spTree>
    <p:extLst>
      <p:ext uri="{BB962C8B-B14F-4D97-AF65-F5344CB8AC3E}">
        <p14:creationId xmlns:p14="http://schemas.microsoft.com/office/powerpoint/2010/main" val="276019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D60000"/>
                </a:solidFill>
              </a:rPr>
              <a:t>Psychology</a:t>
            </a:r>
          </a:p>
          <a:p>
            <a:pPr marL="0" indent="0">
              <a:buNone/>
            </a:pPr>
            <a:endParaRPr lang="en-US" dirty="0">
              <a:solidFill>
                <a:srgbClr val="D60000"/>
              </a:solidFill>
            </a:endParaRPr>
          </a:p>
          <a:p>
            <a:endParaRPr lang="en-US" dirty="0"/>
          </a:p>
          <a:p>
            <a:r>
              <a:rPr lang="en-US" dirty="0"/>
              <a:t>Focus on weakness</a:t>
            </a:r>
          </a:p>
          <a:p>
            <a:r>
              <a:rPr lang="en-US" dirty="0"/>
              <a:t>Relieving distress</a:t>
            </a:r>
          </a:p>
          <a:p>
            <a:r>
              <a:rPr lang="en-US" dirty="0"/>
              <a:t>Curing illness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D60000"/>
                </a:solidFill>
              </a:rPr>
              <a:t>Positive Psychology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Focus on strengths</a:t>
            </a:r>
          </a:p>
          <a:p>
            <a:r>
              <a:rPr lang="en-US" dirty="0"/>
              <a:t>Building the best in life</a:t>
            </a:r>
          </a:p>
          <a:p>
            <a:r>
              <a:rPr lang="en-US" dirty="0"/>
              <a:t>Fulfillment</a:t>
            </a:r>
          </a:p>
        </p:txBody>
      </p:sp>
    </p:spTree>
    <p:extLst>
      <p:ext uri="{BB962C8B-B14F-4D97-AF65-F5344CB8AC3E}">
        <p14:creationId xmlns:p14="http://schemas.microsoft.com/office/powerpoint/2010/main" val="1839662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7416800" cy="508000"/>
          </a:xfrm>
        </p:spPr>
        <p:txBody>
          <a:bodyPr/>
          <a:lstStyle/>
          <a:p>
            <a:pPr algn="ctr"/>
            <a:r>
              <a:rPr lang="en-US" dirty="0"/>
              <a:t>Basic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3429000"/>
            <a:ext cx="5892800" cy="2971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People matter.</a:t>
            </a:r>
          </a:p>
          <a:p>
            <a:pPr marL="0" indent="0">
              <a:buNone/>
            </a:pPr>
            <a:r>
              <a:rPr lang="en-US" dirty="0"/>
              <a:t>Money cannot buy happiness.</a:t>
            </a:r>
          </a:p>
        </p:txBody>
      </p:sp>
    </p:spTree>
    <p:extLst>
      <p:ext uri="{BB962C8B-B14F-4D97-AF65-F5344CB8AC3E}">
        <p14:creationId xmlns:p14="http://schemas.microsoft.com/office/powerpoint/2010/main" val="1940608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382000" cy="508000"/>
          </a:xfrm>
        </p:spPr>
        <p:txBody>
          <a:bodyPr/>
          <a:lstStyle/>
          <a:p>
            <a:pPr algn="l"/>
            <a:r>
              <a:rPr lang="en-US" sz="3200" dirty="0"/>
              <a:t>Components of Positive Psychology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200400"/>
            <a:ext cx="7416800" cy="3505200"/>
          </a:xfrm>
        </p:spPr>
        <p:txBody>
          <a:bodyPr/>
          <a:lstStyle/>
          <a:p>
            <a:r>
              <a:rPr lang="en-US" dirty="0">
                <a:solidFill>
                  <a:srgbClr val="D60000"/>
                </a:solidFill>
              </a:rPr>
              <a:t>Positive subjective experiences: </a:t>
            </a:r>
            <a:r>
              <a:rPr lang="en-US" dirty="0"/>
              <a:t>happiness, pleasure, gratification, fulfillment</a:t>
            </a:r>
          </a:p>
          <a:p>
            <a:r>
              <a:rPr lang="en-US" dirty="0">
                <a:solidFill>
                  <a:srgbClr val="D60000"/>
                </a:solidFill>
              </a:rPr>
              <a:t>Positive individual traits: </a:t>
            </a:r>
            <a:r>
              <a:rPr lang="en-US" dirty="0"/>
              <a:t>strengths of character, talents, interests, values</a:t>
            </a:r>
          </a:p>
          <a:p>
            <a:r>
              <a:rPr lang="en-US" dirty="0">
                <a:solidFill>
                  <a:srgbClr val="D60000"/>
                </a:solidFill>
              </a:rPr>
              <a:t>Positive institutions: </a:t>
            </a:r>
            <a:r>
              <a:rPr lang="en-US" dirty="0"/>
              <a:t>families, schools, business, communities, societies</a:t>
            </a:r>
          </a:p>
        </p:txBody>
      </p:sp>
    </p:spTree>
    <p:extLst>
      <p:ext uri="{BB962C8B-B14F-4D97-AF65-F5344CB8AC3E}">
        <p14:creationId xmlns:p14="http://schemas.microsoft.com/office/powerpoint/2010/main" val="404379685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Custom 1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FF0000"/>
      </a:hlink>
      <a:folHlink>
        <a:srgbClr val="EAEAEA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2095</TotalTime>
  <Words>1435</Words>
  <Application>Microsoft Office PowerPoint</Application>
  <PresentationFormat>On-screen Show (4:3)</PresentationFormat>
  <Paragraphs>265</Paragraphs>
  <Slides>60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굴림</vt:lpstr>
      <vt:lpstr>Verdana</vt:lpstr>
      <vt:lpstr>template</vt:lpstr>
      <vt:lpstr>Custom Design</vt:lpstr>
      <vt:lpstr>Ice Breakers What is your name? Tell me something interesting about yourself.</vt:lpstr>
      <vt:lpstr>Using Positive Psychology to Enhance Student Success</vt:lpstr>
      <vt:lpstr>PowerPoint and Handouts posted online at: http://www.collegesuccess1.com/spc.html  See Handout</vt:lpstr>
      <vt:lpstr>PowerPoint Presentation</vt:lpstr>
      <vt:lpstr>What is positive psychology?</vt:lpstr>
      <vt:lpstr>PowerPoint Presentation</vt:lpstr>
      <vt:lpstr>Focus</vt:lpstr>
      <vt:lpstr>Basic Ideas</vt:lpstr>
      <vt:lpstr>Components of Positive Psychology</vt:lpstr>
      <vt:lpstr>Love and happiness is not reserved for the lucky or the strong.    It can be attained by hard work and may entail careful deliberation and awkward action.  </vt:lpstr>
      <vt:lpstr>Positive Emotions Enhance Learning</vt:lpstr>
      <vt:lpstr>Negative Emotions</vt:lpstr>
      <vt:lpstr> Positive Psychology and Teaching</vt:lpstr>
      <vt:lpstr> Positive Psychology and Teaching</vt:lpstr>
      <vt:lpstr>Examples:   Using Psychology in Teaching</vt:lpstr>
      <vt:lpstr>Happiness  A field within positive psychology</vt:lpstr>
      <vt:lpstr>Happiness is . . . </vt:lpstr>
      <vt:lpstr>Many students confuse  hedonism with happiness.</vt:lpstr>
      <vt:lpstr>Hedonism Vs. Happiness</vt:lpstr>
      <vt:lpstr>Hedonist Adaptation</vt:lpstr>
      <vt:lpstr>Hedonism is a shortcut to happiness that leaves us feeling empty.  </vt:lpstr>
      <vt:lpstr>Real happiness comes from identifying, cultivating and using your personal strengths in work, love, play and parenting.                        -Martin Seligman     </vt:lpstr>
      <vt:lpstr>Being in the Flow</vt:lpstr>
      <vt:lpstr>Being in the flow</vt:lpstr>
      <vt:lpstr>Formula for Happiness</vt:lpstr>
      <vt:lpstr>3 Good Things</vt:lpstr>
      <vt:lpstr>Suggestions for Improving Happiness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Improving Retention and Success</vt:lpstr>
      <vt:lpstr>Making the Most of the First Week of Your Course</vt:lpstr>
      <vt:lpstr>The first week sets the stage for all that follows.</vt:lpstr>
      <vt:lpstr>Start with Engagement</vt:lpstr>
      <vt:lpstr>Pace Your Class</vt:lpstr>
      <vt:lpstr>Student Engagement Effective Groups:   Preview the Topic</vt:lpstr>
      <vt:lpstr>Supportive Learning Environment</vt:lpstr>
      <vt:lpstr>Introduce Yourself</vt:lpstr>
      <vt:lpstr>Introductions</vt:lpstr>
      <vt:lpstr>The Syllabus</vt:lpstr>
      <vt:lpstr>Behavior</vt:lpstr>
      <vt:lpstr>Improving Attendance  Free writing</vt:lpstr>
      <vt:lpstr>The Critical Period: The first 2 weeks</vt:lpstr>
      <vt:lpstr>Flipping Your Classroom to Improve Student Success and Engagement</vt:lpstr>
      <vt:lpstr>What is a flipped classroom? </vt:lpstr>
      <vt:lpstr>It involves rearranging the typical events in a classroom. </vt:lpstr>
      <vt:lpstr>Key Idea: Read the assignments before the class begins.    Verify that the reading has been done.  </vt:lpstr>
      <vt:lpstr>Benefits for Students</vt:lpstr>
      <vt:lpstr>Benefits for Faculty</vt:lpstr>
      <vt:lpstr>What did you like? What can you use next semester?  Think, Pair, Share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Positive Psychology to Enhance Student Success</dc:title>
  <dc:creator>Marsha</dc:creator>
  <cp:lastModifiedBy>Marsha Fralick</cp:lastModifiedBy>
  <cp:revision>124</cp:revision>
  <dcterms:created xsi:type="dcterms:W3CDTF">2015-04-15T16:35:26Z</dcterms:created>
  <dcterms:modified xsi:type="dcterms:W3CDTF">2016-07-12T18:43:04Z</dcterms:modified>
</cp:coreProperties>
</file>